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20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3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58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1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77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2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38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66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3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75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1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6383" y="1509426"/>
            <a:ext cx="33164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Je lance ma procédure de soutenance (saisie des informations, désignation jury et rapporteurs, dépôt du manuscrit)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06183" y="1502890"/>
            <a:ext cx="291600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Mon directeur de thèse donne un avis favorable depuis son espace ADUM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529850" y="1502890"/>
            <a:ext cx="30335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 gestionnaire de mon école doctorale vérifie et corrige si besoin les informations que j’ai saisies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529850" y="3338305"/>
            <a:ext cx="3033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 directeur de mon école doctorale donne son avis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06183" y="3338305"/>
            <a:ext cx="291600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UBFC valide la composition du jury et la désignation des rapporteurs</a:t>
            </a:r>
          </a:p>
        </p:txBody>
      </p:sp>
      <p:cxnSp>
        <p:nvCxnSpPr>
          <p:cNvPr id="19" name="Connecteur droit avec flèche 18"/>
          <p:cNvCxnSpPr>
            <a:stCxn id="5" idx="3"/>
            <a:endCxn id="6" idx="1"/>
          </p:cNvCxnSpPr>
          <p:nvPr/>
        </p:nvCxnSpPr>
        <p:spPr>
          <a:xfrm>
            <a:off x="3725966" y="1874635"/>
            <a:ext cx="880217" cy="9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7522190" y="1877422"/>
            <a:ext cx="10076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9" idx="1"/>
            <a:endCxn id="10" idx="3"/>
          </p:cNvCxnSpPr>
          <p:nvPr/>
        </p:nvCxnSpPr>
        <p:spPr>
          <a:xfrm flipH="1">
            <a:off x="7522190" y="3599915"/>
            <a:ext cx="1007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4611871" y="707001"/>
            <a:ext cx="291031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La main m’est redonnée si mon directeur de thèse donne un avis défavorable</a:t>
            </a:r>
          </a:p>
        </p:txBody>
      </p:sp>
      <p:cxnSp>
        <p:nvCxnSpPr>
          <p:cNvPr id="62" name="Connecteur droit avec flèche 61"/>
          <p:cNvCxnSpPr>
            <a:stCxn id="60" idx="1"/>
            <a:endCxn id="5" idx="0"/>
          </p:cNvCxnSpPr>
          <p:nvPr/>
        </p:nvCxnSpPr>
        <p:spPr>
          <a:xfrm flipH="1">
            <a:off x="2064586" y="937834"/>
            <a:ext cx="2547285" cy="571592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409560" y="5139966"/>
            <a:ext cx="331640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Les membres du jury reçoivent une convocation et un URL pour consulter mon manuscrit (+ un formulaire de délégation de signature pour ceux qui participent en </a:t>
            </a:r>
            <a:r>
              <a:rPr lang="fr-FR" sz="1400" dirty="0" err="1"/>
              <a:t>visio</a:t>
            </a:r>
            <a:r>
              <a:rPr lang="fr-FR" sz="1400" dirty="0"/>
              <a:t>)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4405983" y="5241444"/>
            <a:ext cx="331640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Les rapporteurs reçoivent une lettre de désignation, un URL pour consulter le manuscrit et sont informés de la date limite pour déposer leur rapport</a:t>
            </a:r>
          </a:p>
        </p:txBody>
      </p:sp>
      <p:sp>
        <p:nvSpPr>
          <p:cNvPr id="112" name="ZoneTexte 111"/>
          <p:cNvSpPr txBox="1"/>
          <p:nvPr/>
        </p:nvSpPr>
        <p:spPr>
          <a:xfrm>
            <a:off x="8402406" y="5356818"/>
            <a:ext cx="33164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Mon directeur de thèse et moi-même sommes informés de la convocation du jury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0" y="258555"/>
            <a:ext cx="378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Soutenance (1/3)</a:t>
            </a:r>
          </a:p>
        </p:txBody>
      </p:sp>
      <p:cxnSp>
        <p:nvCxnSpPr>
          <p:cNvPr id="7" name="Connecteur droit avec flèche 6"/>
          <p:cNvCxnSpPr>
            <a:stCxn id="10" idx="2"/>
            <a:endCxn id="78" idx="0"/>
          </p:cNvCxnSpPr>
          <p:nvPr/>
        </p:nvCxnSpPr>
        <p:spPr>
          <a:xfrm flipH="1">
            <a:off x="2067763" y="3861525"/>
            <a:ext cx="3996424" cy="1278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10" idx="2"/>
            <a:endCxn id="79" idx="0"/>
          </p:cNvCxnSpPr>
          <p:nvPr/>
        </p:nvCxnSpPr>
        <p:spPr>
          <a:xfrm flipH="1">
            <a:off x="6064186" y="3861525"/>
            <a:ext cx="1" cy="1379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2"/>
            <a:endCxn id="112" idx="0"/>
          </p:cNvCxnSpPr>
          <p:nvPr/>
        </p:nvCxnSpPr>
        <p:spPr>
          <a:xfrm>
            <a:off x="6064187" y="3861525"/>
            <a:ext cx="3996422" cy="1495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2"/>
            <a:endCxn id="9" idx="0"/>
          </p:cNvCxnSpPr>
          <p:nvPr/>
        </p:nvCxnSpPr>
        <p:spPr>
          <a:xfrm>
            <a:off x="10046600" y="2241554"/>
            <a:ext cx="0" cy="1096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Espace réservé du contenu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599225" y="1997482"/>
            <a:ext cx="25637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Les rapporteurs déposent leur rapport sur ADUM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18174" y="1776489"/>
            <a:ext cx="282830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 directeur de mon école doctorale donne son avis sur l’autorisation de soutenance depuis son espace ADUM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229596" y="2099654"/>
            <a:ext cx="33855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UBFC donne l’autorisation de soutenance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3162973" y="2259092"/>
            <a:ext cx="12552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12" idx="3"/>
            <a:endCxn id="13" idx="1"/>
          </p:cNvCxnSpPr>
          <p:nvPr/>
        </p:nvCxnSpPr>
        <p:spPr>
          <a:xfrm>
            <a:off x="7246479" y="2253543"/>
            <a:ext cx="9831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1297137" y="4249186"/>
            <a:ext cx="305796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Les membres du jury reçoivent la confirmation de la soutenance et un URL pour consulter les rapports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605828" y="4249186"/>
            <a:ext cx="337304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Mon directeur de thèse, mon unité de recherche, mon ED et moi-même sommes informés de l’autorisation de soutenance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229595" y="4141465"/>
            <a:ext cx="338553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Mon directeur de thèse et moi-même sommes informés que les documents de soutenance à remettre au Président du jury sont disponibles dans mon espace ADUM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0" y="264567"/>
            <a:ext cx="431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Soutenance (2/3)</a:t>
            </a:r>
          </a:p>
        </p:txBody>
      </p:sp>
      <p:cxnSp>
        <p:nvCxnSpPr>
          <p:cNvPr id="7" name="Connecteur droit avec flèche 6"/>
          <p:cNvCxnSpPr>
            <a:stCxn id="13" idx="2"/>
            <a:endCxn id="51" idx="0"/>
          </p:cNvCxnSpPr>
          <p:nvPr/>
        </p:nvCxnSpPr>
        <p:spPr>
          <a:xfrm flipH="1">
            <a:off x="9922363" y="2407431"/>
            <a:ext cx="1" cy="1734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13" idx="2"/>
            <a:endCxn id="49" idx="0"/>
          </p:cNvCxnSpPr>
          <p:nvPr/>
        </p:nvCxnSpPr>
        <p:spPr>
          <a:xfrm flipH="1">
            <a:off x="6292348" y="2407431"/>
            <a:ext cx="3630016" cy="1841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3" idx="2"/>
            <a:endCxn id="47" idx="0"/>
          </p:cNvCxnSpPr>
          <p:nvPr/>
        </p:nvCxnSpPr>
        <p:spPr>
          <a:xfrm flipH="1">
            <a:off x="2826119" y="2407431"/>
            <a:ext cx="7096245" cy="1841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Espace réservé du contenu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6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9879199" y="736691"/>
            <a:ext cx="178462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UBFC vérifie la conformité des documents et me délivre l’attestation de réussite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197782" y="3848000"/>
            <a:ext cx="1550017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Je dépose la version électronique de mon manuscrit définitif sur ADUM dans un délai de 3 mois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879199" y="3547918"/>
            <a:ext cx="1784629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Edition et délivrance de mon diplôme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AEA3266-DEE9-419C-8BA4-3268CA7DA3EA}"/>
              </a:ext>
            </a:extLst>
          </p:cNvPr>
          <p:cNvSpPr txBox="1"/>
          <p:nvPr/>
        </p:nvSpPr>
        <p:spPr>
          <a:xfrm>
            <a:off x="3197782" y="736030"/>
            <a:ext cx="182781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 président du jury de ma soutenance dépose les documents de soutenance originaux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FC0F860-42C0-4198-BD9C-615EAE50A468}"/>
              </a:ext>
            </a:extLst>
          </p:cNvPr>
          <p:cNvSpPr txBox="1"/>
          <p:nvPr/>
        </p:nvSpPr>
        <p:spPr>
          <a:xfrm>
            <a:off x="5458562" y="5271327"/>
            <a:ext cx="2159859" cy="738664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La BU attribue le N° national de thèse et gère la diffusion de ma thèse</a:t>
            </a:r>
          </a:p>
        </p:txBody>
      </p:sp>
      <p:cxnSp>
        <p:nvCxnSpPr>
          <p:cNvPr id="3" name="Connecteur droit avec flèche 2"/>
          <p:cNvCxnSpPr>
            <a:stCxn id="16" idx="3"/>
            <a:endCxn id="38" idx="1"/>
          </p:cNvCxnSpPr>
          <p:nvPr/>
        </p:nvCxnSpPr>
        <p:spPr>
          <a:xfrm>
            <a:off x="4747799" y="4648219"/>
            <a:ext cx="710763" cy="99244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>
            <a:stCxn id="46" idx="6"/>
            <a:endCxn id="16" idx="1"/>
          </p:cNvCxnSpPr>
          <p:nvPr/>
        </p:nvCxnSpPr>
        <p:spPr>
          <a:xfrm>
            <a:off x="1351565" y="2974322"/>
            <a:ext cx="1846217" cy="1673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e 45"/>
          <p:cNvSpPr/>
          <p:nvPr/>
        </p:nvSpPr>
        <p:spPr>
          <a:xfrm>
            <a:off x="180791" y="2400726"/>
            <a:ext cx="1170774" cy="1147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Soutenance</a:t>
            </a:r>
          </a:p>
        </p:txBody>
      </p:sp>
      <p:cxnSp>
        <p:nvCxnSpPr>
          <p:cNvPr id="52" name="Connecteur droit avec flèche 51"/>
          <p:cNvCxnSpPr>
            <a:stCxn id="46" idx="6"/>
            <a:endCxn id="28" idx="1"/>
          </p:cNvCxnSpPr>
          <p:nvPr/>
        </p:nvCxnSpPr>
        <p:spPr>
          <a:xfrm flipV="1">
            <a:off x="1351565" y="1320806"/>
            <a:ext cx="1846217" cy="1653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17" idx="0"/>
          </p:cNvCxnSpPr>
          <p:nvPr/>
        </p:nvCxnSpPr>
        <p:spPr>
          <a:xfrm>
            <a:off x="10771514" y="1914258"/>
            <a:ext cx="0" cy="163366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0" y="258976"/>
            <a:ext cx="389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Soutenance (3/3)</a:t>
            </a:r>
          </a:p>
        </p:txBody>
      </p:sp>
      <p:cxnSp>
        <p:nvCxnSpPr>
          <p:cNvPr id="88" name="Connecteur droit avec flèche 87"/>
          <p:cNvCxnSpPr>
            <a:stCxn id="28" idx="3"/>
            <a:endCxn id="15" idx="1"/>
          </p:cNvCxnSpPr>
          <p:nvPr/>
        </p:nvCxnSpPr>
        <p:spPr>
          <a:xfrm>
            <a:off x="5025601" y="1320806"/>
            <a:ext cx="4853598" cy="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Espace réservé du contenu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5FC0F860-42C0-4198-BD9C-615EAE50A468}"/>
              </a:ext>
            </a:extLst>
          </p:cNvPr>
          <p:cNvSpPr txBox="1"/>
          <p:nvPr/>
        </p:nvSpPr>
        <p:spPr>
          <a:xfrm>
            <a:off x="5458561" y="3118772"/>
            <a:ext cx="2159859" cy="138499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Le Président du jury (en cas de corrections majeures) ou ma direction de thèse (en cas de corrections mineures) vérifie mon manuscrit</a:t>
            </a:r>
          </a:p>
        </p:txBody>
      </p:sp>
      <p:cxnSp>
        <p:nvCxnSpPr>
          <p:cNvPr id="21" name="Connecteur droit avec flèche 20"/>
          <p:cNvCxnSpPr>
            <a:stCxn id="16" idx="3"/>
            <a:endCxn id="39" idx="1"/>
          </p:cNvCxnSpPr>
          <p:nvPr/>
        </p:nvCxnSpPr>
        <p:spPr>
          <a:xfrm flipV="1">
            <a:off x="4747799" y="3811270"/>
            <a:ext cx="710762" cy="836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39" idx="3"/>
            <a:endCxn id="17" idx="1"/>
          </p:cNvCxnSpPr>
          <p:nvPr/>
        </p:nvCxnSpPr>
        <p:spPr>
          <a:xfrm flipV="1">
            <a:off x="7618420" y="3809528"/>
            <a:ext cx="2260779" cy="1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8" idx="3"/>
            <a:endCxn id="17" idx="1"/>
          </p:cNvCxnSpPr>
          <p:nvPr/>
        </p:nvCxnSpPr>
        <p:spPr>
          <a:xfrm flipV="1">
            <a:off x="7618421" y="3809528"/>
            <a:ext cx="2260778" cy="183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97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341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UBFC</dc:creator>
  <cp:lastModifiedBy>Dominique DD. DETOT</cp:lastModifiedBy>
  <cp:revision>3</cp:revision>
  <dcterms:created xsi:type="dcterms:W3CDTF">2021-07-01T10:24:13Z</dcterms:created>
  <dcterms:modified xsi:type="dcterms:W3CDTF">2024-01-31T08:05:39Z</dcterms:modified>
</cp:coreProperties>
</file>