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20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23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58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81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377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21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38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6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66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33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75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059E7-ED54-4372-9F55-8C84930A7AA1}" type="datetimeFigureOut">
              <a:rPr lang="fr-FR" smtClean="0"/>
              <a:t>31/01/2024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1398F-C49E-4BED-BCBD-58A93B84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16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06383" y="1509426"/>
            <a:ext cx="331640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I </a:t>
            </a:r>
            <a:r>
              <a:rPr lang="fr-FR" sz="1400" dirty="0" err="1"/>
              <a:t>start</a:t>
            </a:r>
            <a:r>
              <a:rPr lang="fr-FR" sz="1400" dirty="0"/>
              <a:t> </a:t>
            </a:r>
            <a:r>
              <a:rPr lang="fr-FR" sz="1400" dirty="0" err="1"/>
              <a:t>my</a:t>
            </a:r>
            <a:r>
              <a:rPr lang="fr-FR" sz="1400" dirty="0"/>
              <a:t> </a:t>
            </a:r>
            <a:r>
              <a:rPr lang="fr-FR" sz="1400" dirty="0" err="1"/>
              <a:t>defence</a:t>
            </a:r>
            <a:r>
              <a:rPr lang="fr-FR" sz="1400" dirty="0"/>
              <a:t> </a:t>
            </a:r>
            <a:r>
              <a:rPr lang="fr-FR" sz="1400" dirty="0" err="1"/>
              <a:t>procedure</a:t>
            </a:r>
            <a:r>
              <a:rPr lang="fr-FR" sz="1400" dirty="0"/>
              <a:t> (</a:t>
            </a:r>
            <a:r>
              <a:rPr lang="fr-FR" sz="1400" dirty="0" err="1"/>
              <a:t>entering</a:t>
            </a:r>
            <a:r>
              <a:rPr lang="fr-FR" sz="1400" dirty="0"/>
              <a:t> information, </a:t>
            </a:r>
            <a:r>
              <a:rPr lang="fr-FR" sz="1400" dirty="0" err="1"/>
              <a:t>appointing</a:t>
            </a:r>
            <a:r>
              <a:rPr lang="fr-FR" sz="1400" dirty="0"/>
              <a:t> the jury and </a:t>
            </a:r>
            <a:r>
              <a:rPr lang="fr-FR" sz="1400" dirty="0" err="1"/>
              <a:t>reviewers</a:t>
            </a:r>
            <a:r>
              <a:rPr lang="fr-FR" sz="1400" dirty="0"/>
              <a:t>, </a:t>
            </a:r>
            <a:r>
              <a:rPr lang="fr-FR" sz="1400" dirty="0" err="1"/>
              <a:t>submitting</a:t>
            </a:r>
            <a:r>
              <a:rPr lang="fr-FR" sz="1400" dirty="0"/>
              <a:t> the </a:t>
            </a:r>
            <a:r>
              <a:rPr lang="fr-FR" sz="1400" dirty="0" err="1"/>
              <a:t>manuscript</a:t>
            </a:r>
            <a:r>
              <a:rPr lang="fr-FR" sz="1400" dirty="0"/>
              <a:t>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606183" y="1502890"/>
            <a:ext cx="2916007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My thesis supervisor gives a </a:t>
            </a:r>
            <a:r>
              <a:rPr lang="en-US" sz="1400" dirty="0" err="1"/>
              <a:t>favourable</a:t>
            </a:r>
            <a:r>
              <a:rPr lang="en-US" sz="1400" dirty="0"/>
              <a:t> opinion from his ADUM space</a:t>
            </a:r>
            <a:endParaRPr lang="fr-FR" sz="1400" dirty="0"/>
          </a:p>
        </p:txBody>
      </p:sp>
      <p:sp>
        <p:nvSpPr>
          <p:cNvPr id="8" name="ZoneTexte 7"/>
          <p:cNvSpPr txBox="1"/>
          <p:nvPr/>
        </p:nvSpPr>
        <p:spPr>
          <a:xfrm>
            <a:off x="8529850" y="1401704"/>
            <a:ext cx="303350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administrative officer of my doctoral school checks the information I have entered and corrects it if necessary.</a:t>
            </a:r>
            <a:endParaRPr lang="fr-FR" sz="1400" dirty="0"/>
          </a:p>
        </p:txBody>
      </p:sp>
      <p:sp>
        <p:nvSpPr>
          <p:cNvPr id="9" name="ZoneTexte 8"/>
          <p:cNvSpPr txBox="1"/>
          <p:nvPr/>
        </p:nvSpPr>
        <p:spPr>
          <a:xfrm>
            <a:off x="8529850" y="3338305"/>
            <a:ext cx="30335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director of my doctoral school gives his opinion</a:t>
            </a:r>
            <a:endParaRPr lang="fr-FR" sz="1400" dirty="0"/>
          </a:p>
        </p:txBody>
      </p:sp>
      <p:sp>
        <p:nvSpPr>
          <p:cNvPr id="10" name="ZoneTexte 9"/>
          <p:cNvSpPr txBox="1"/>
          <p:nvPr/>
        </p:nvSpPr>
        <p:spPr>
          <a:xfrm>
            <a:off x="4606183" y="3230583"/>
            <a:ext cx="2916007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UBFC approves the composition of the jury and the appointment of reviewers</a:t>
            </a:r>
            <a:endParaRPr lang="fr-FR" sz="1400" dirty="0"/>
          </a:p>
        </p:txBody>
      </p:sp>
      <p:cxnSp>
        <p:nvCxnSpPr>
          <p:cNvPr id="19" name="Connecteur droit avec flèche 18"/>
          <p:cNvCxnSpPr>
            <a:stCxn id="5" idx="3"/>
            <a:endCxn id="6" idx="1"/>
          </p:cNvCxnSpPr>
          <p:nvPr/>
        </p:nvCxnSpPr>
        <p:spPr>
          <a:xfrm flipV="1">
            <a:off x="3722789" y="1872222"/>
            <a:ext cx="883394" cy="6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V="1">
            <a:off x="7522190" y="1877422"/>
            <a:ext cx="100766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9" idx="1"/>
            <a:endCxn id="10" idx="3"/>
          </p:cNvCxnSpPr>
          <p:nvPr/>
        </p:nvCxnSpPr>
        <p:spPr>
          <a:xfrm flipH="1">
            <a:off x="7522190" y="3599915"/>
            <a:ext cx="10076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4611871" y="707001"/>
            <a:ext cx="2910319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/>
              <a:t>My</a:t>
            </a:r>
            <a:r>
              <a:rPr lang="fr-FR" sz="1200" dirty="0"/>
              <a:t> hand </a:t>
            </a:r>
            <a:r>
              <a:rPr lang="fr-FR" sz="1200" dirty="0" err="1"/>
              <a:t>is</a:t>
            </a:r>
            <a:r>
              <a:rPr lang="fr-FR" sz="1200" dirty="0"/>
              <a:t> </a:t>
            </a:r>
            <a:r>
              <a:rPr lang="fr-FR" sz="1200" dirty="0" err="1"/>
              <a:t>returned</a:t>
            </a:r>
            <a:r>
              <a:rPr lang="fr-FR" sz="1200" dirty="0"/>
              <a:t> to me if </a:t>
            </a:r>
            <a:r>
              <a:rPr lang="fr-FR" sz="1200" dirty="0" err="1"/>
              <a:t>my</a:t>
            </a:r>
            <a:r>
              <a:rPr lang="fr-FR" sz="1200" dirty="0"/>
              <a:t> </a:t>
            </a:r>
            <a:r>
              <a:rPr lang="fr-FR" sz="1200" dirty="0" err="1"/>
              <a:t>thesis</a:t>
            </a:r>
            <a:r>
              <a:rPr lang="fr-FR" sz="1200" dirty="0"/>
              <a:t> </a:t>
            </a:r>
            <a:r>
              <a:rPr lang="fr-FR" sz="1200" dirty="0" err="1"/>
              <a:t>supervisor</a:t>
            </a:r>
            <a:r>
              <a:rPr lang="fr-FR" sz="1200" dirty="0"/>
              <a:t> </a:t>
            </a:r>
            <a:r>
              <a:rPr lang="fr-FR" sz="1200" dirty="0" err="1"/>
              <a:t>gives</a:t>
            </a:r>
            <a:r>
              <a:rPr lang="fr-FR" sz="1200" dirty="0"/>
              <a:t> an </a:t>
            </a:r>
            <a:r>
              <a:rPr lang="fr-FR" sz="1200" dirty="0" err="1"/>
              <a:t>unfavourable</a:t>
            </a:r>
            <a:r>
              <a:rPr lang="fr-FR" sz="1200" dirty="0"/>
              <a:t> opinion</a:t>
            </a:r>
          </a:p>
        </p:txBody>
      </p:sp>
      <p:cxnSp>
        <p:nvCxnSpPr>
          <p:cNvPr id="62" name="Connecteur droit avec flèche 61"/>
          <p:cNvCxnSpPr>
            <a:stCxn id="60" idx="1"/>
            <a:endCxn id="5" idx="0"/>
          </p:cNvCxnSpPr>
          <p:nvPr/>
        </p:nvCxnSpPr>
        <p:spPr>
          <a:xfrm flipH="1">
            <a:off x="2064586" y="937834"/>
            <a:ext cx="2547285" cy="571592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410963" y="5235229"/>
            <a:ext cx="331640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members of the jury receive an invitation and a URL to consult my manuscript (+ a signature delegation form for those taking part by videoconference).</a:t>
            </a:r>
            <a:endParaRPr lang="fr-FR" sz="1400" dirty="0"/>
          </a:p>
        </p:txBody>
      </p:sp>
      <p:sp>
        <p:nvSpPr>
          <p:cNvPr id="79" name="ZoneTexte 78"/>
          <p:cNvSpPr txBox="1"/>
          <p:nvPr/>
        </p:nvSpPr>
        <p:spPr>
          <a:xfrm>
            <a:off x="4405983" y="5241444"/>
            <a:ext cx="331640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Reviewers receive a letter of appointment, a URL for consulting the manuscript and are informed of the deadline for submitting their report.</a:t>
            </a:r>
            <a:endParaRPr lang="fr-FR" sz="1400" dirty="0"/>
          </a:p>
        </p:txBody>
      </p:sp>
      <p:sp>
        <p:nvSpPr>
          <p:cNvPr id="112" name="ZoneTexte 111"/>
          <p:cNvSpPr txBox="1"/>
          <p:nvPr/>
        </p:nvSpPr>
        <p:spPr>
          <a:xfrm>
            <a:off x="8401003" y="5450672"/>
            <a:ext cx="33164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My thesis supervisor and I are informed of the jury's appointment.</a:t>
            </a:r>
            <a:endParaRPr lang="fr-FR" sz="1400" dirty="0"/>
          </a:p>
        </p:txBody>
      </p:sp>
      <p:sp>
        <p:nvSpPr>
          <p:cNvPr id="36" name="ZoneTexte 35"/>
          <p:cNvSpPr txBox="1"/>
          <p:nvPr/>
        </p:nvSpPr>
        <p:spPr>
          <a:xfrm>
            <a:off x="0" y="258555"/>
            <a:ext cx="3784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Defence</a:t>
            </a:r>
            <a:r>
              <a:rPr lang="fr-FR" b="1" dirty="0"/>
              <a:t> (1/3)</a:t>
            </a:r>
          </a:p>
        </p:txBody>
      </p:sp>
      <p:cxnSp>
        <p:nvCxnSpPr>
          <p:cNvPr id="7" name="Connecteur droit avec flèche 6"/>
          <p:cNvCxnSpPr>
            <a:stCxn id="10" idx="2"/>
            <a:endCxn id="78" idx="0"/>
          </p:cNvCxnSpPr>
          <p:nvPr/>
        </p:nvCxnSpPr>
        <p:spPr>
          <a:xfrm flipH="1">
            <a:off x="2069166" y="3969247"/>
            <a:ext cx="3995021" cy="1265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10" idx="2"/>
            <a:endCxn id="79" idx="0"/>
          </p:cNvCxnSpPr>
          <p:nvPr/>
        </p:nvCxnSpPr>
        <p:spPr>
          <a:xfrm flipH="1">
            <a:off x="6064186" y="3969247"/>
            <a:ext cx="1" cy="1272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0" idx="2"/>
            <a:endCxn id="112" idx="0"/>
          </p:cNvCxnSpPr>
          <p:nvPr/>
        </p:nvCxnSpPr>
        <p:spPr>
          <a:xfrm>
            <a:off x="6064187" y="3969247"/>
            <a:ext cx="3995019" cy="1481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8" idx="2"/>
            <a:endCxn id="9" idx="0"/>
          </p:cNvCxnSpPr>
          <p:nvPr/>
        </p:nvCxnSpPr>
        <p:spPr>
          <a:xfrm>
            <a:off x="10046600" y="2355811"/>
            <a:ext cx="0" cy="982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Espace réservé du contenu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t="79245" b="1"/>
          <a:stretch/>
        </p:blipFill>
        <p:spPr>
          <a:xfrm>
            <a:off x="0" y="-4"/>
            <a:ext cx="12192000" cy="26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9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599225" y="1997482"/>
            <a:ext cx="256374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err="1"/>
              <a:t>Reviewers</a:t>
            </a:r>
            <a:r>
              <a:rPr lang="fr-FR" sz="1400" dirty="0"/>
              <a:t> </a:t>
            </a:r>
            <a:r>
              <a:rPr lang="fr-FR" sz="1400" dirty="0" err="1"/>
              <a:t>submit</a:t>
            </a:r>
            <a:r>
              <a:rPr lang="fr-FR" sz="1400" dirty="0"/>
              <a:t> </a:t>
            </a:r>
            <a:r>
              <a:rPr lang="fr-FR" sz="1400" dirty="0" err="1"/>
              <a:t>their</a:t>
            </a:r>
            <a:r>
              <a:rPr lang="fr-FR" sz="1400" dirty="0"/>
              <a:t> reports on ADUM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418174" y="1776489"/>
            <a:ext cx="282830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director of my doctoral school gives his or her opinion on whether or not to </a:t>
            </a:r>
            <a:r>
              <a:rPr lang="en-US" sz="1400" dirty="0" err="1"/>
              <a:t>authorise</a:t>
            </a:r>
            <a:r>
              <a:rPr lang="en-US" sz="1400" dirty="0"/>
              <a:t> the defence from his or her ADUM space.</a:t>
            </a:r>
            <a:endParaRPr lang="fr-FR" sz="1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8229596" y="2099654"/>
            <a:ext cx="338553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UBFC </a:t>
            </a:r>
            <a:r>
              <a:rPr lang="fr-FR" sz="1400" dirty="0" err="1"/>
              <a:t>authorises</a:t>
            </a:r>
            <a:r>
              <a:rPr lang="fr-FR" sz="1400" dirty="0"/>
              <a:t> the </a:t>
            </a:r>
            <a:r>
              <a:rPr lang="fr-FR" sz="1400" dirty="0" err="1"/>
              <a:t>defence</a:t>
            </a:r>
            <a:endParaRPr lang="fr-FR" sz="1400" dirty="0"/>
          </a:p>
        </p:txBody>
      </p:sp>
      <p:cxnSp>
        <p:nvCxnSpPr>
          <p:cNvPr id="31" name="Connecteur droit avec flèche 30"/>
          <p:cNvCxnSpPr/>
          <p:nvPr/>
        </p:nvCxnSpPr>
        <p:spPr>
          <a:xfrm flipV="1">
            <a:off x="3162973" y="2259092"/>
            <a:ext cx="125520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12" idx="3"/>
            <a:endCxn id="13" idx="1"/>
          </p:cNvCxnSpPr>
          <p:nvPr/>
        </p:nvCxnSpPr>
        <p:spPr>
          <a:xfrm>
            <a:off x="7246479" y="2253543"/>
            <a:ext cx="9831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1297137" y="4249186"/>
            <a:ext cx="305796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jury members receive confirmation of the defence and a URL where they can consult the reports.</a:t>
            </a:r>
            <a:endParaRPr lang="fr-FR" sz="1400" dirty="0"/>
          </a:p>
        </p:txBody>
      </p:sp>
      <p:sp>
        <p:nvSpPr>
          <p:cNvPr id="49" name="ZoneTexte 48"/>
          <p:cNvSpPr txBox="1"/>
          <p:nvPr/>
        </p:nvSpPr>
        <p:spPr>
          <a:xfrm>
            <a:off x="4605828" y="4249186"/>
            <a:ext cx="337304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My thesis supervisor, my research unit, my ED and I are informed of the authorization to defend the thesis.</a:t>
            </a:r>
            <a:endParaRPr lang="fr-FR" sz="1400" dirty="0"/>
          </a:p>
        </p:txBody>
      </p:sp>
      <p:sp>
        <p:nvSpPr>
          <p:cNvPr id="51" name="ZoneTexte 50"/>
          <p:cNvSpPr txBox="1"/>
          <p:nvPr/>
        </p:nvSpPr>
        <p:spPr>
          <a:xfrm>
            <a:off x="8229595" y="4141465"/>
            <a:ext cx="338553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My thesis supervisor and I are informed that the defence documents to be submitted to the President of the jury are available in my ADUM space.</a:t>
            </a:r>
            <a:endParaRPr lang="fr-FR" sz="1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0" y="264567"/>
            <a:ext cx="4314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Defence</a:t>
            </a:r>
            <a:r>
              <a:rPr lang="fr-FR" b="1" dirty="0"/>
              <a:t> (2/3)</a:t>
            </a:r>
          </a:p>
        </p:txBody>
      </p:sp>
      <p:cxnSp>
        <p:nvCxnSpPr>
          <p:cNvPr id="7" name="Connecteur droit avec flèche 6"/>
          <p:cNvCxnSpPr>
            <a:stCxn id="13" idx="2"/>
            <a:endCxn id="51" idx="0"/>
          </p:cNvCxnSpPr>
          <p:nvPr/>
        </p:nvCxnSpPr>
        <p:spPr>
          <a:xfrm flipH="1">
            <a:off x="9922363" y="2407431"/>
            <a:ext cx="1" cy="1734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stCxn id="13" idx="2"/>
            <a:endCxn id="49" idx="0"/>
          </p:cNvCxnSpPr>
          <p:nvPr/>
        </p:nvCxnSpPr>
        <p:spPr>
          <a:xfrm flipH="1">
            <a:off x="6292348" y="2407431"/>
            <a:ext cx="3630016" cy="1841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3" idx="2"/>
            <a:endCxn id="47" idx="0"/>
          </p:cNvCxnSpPr>
          <p:nvPr/>
        </p:nvCxnSpPr>
        <p:spPr>
          <a:xfrm flipH="1">
            <a:off x="2826119" y="2407431"/>
            <a:ext cx="7096245" cy="1841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Espace réservé du contenu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t="79245" b="1"/>
          <a:stretch/>
        </p:blipFill>
        <p:spPr>
          <a:xfrm>
            <a:off x="0" y="-4"/>
            <a:ext cx="12192000" cy="26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163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>
          <a:xfrm>
            <a:off x="9879199" y="736691"/>
            <a:ext cx="1784629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UBFC checks that the documents are correct and issues me with a certificate of successful completion.</a:t>
            </a:r>
            <a:endParaRPr lang="fr-FR" sz="1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3197782" y="3848000"/>
            <a:ext cx="155001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 submit the electronic version of my final manuscript on ADUM within 3 months.</a:t>
            </a:r>
            <a:endParaRPr lang="fr-FR" sz="1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9879199" y="3547918"/>
            <a:ext cx="1784629" cy="52322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Edition and </a:t>
            </a:r>
            <a:r>
              <a:rPr lang="fr-FR" sz="1400" dirty="0" err="1"/>
              <a:t>delivery</a:t>
            </a:r>
            <a:r>
              <a:rPr lang="fr-FR" sz="1400" dirty="0"/>
              <a:t> of </a:t>
            </a:r>
            <a:r>
              <a:rPr lang="fr-FR" sz="1400" dirty="0" err="1"/>
              <a:t>my</a:t>
            </a:r>
            <a:r>
              <a:rPr lang="fr-FR" sz="1400" dirty="0"/>
              <a:t> </a:t>
            </a:r>
            <a:r>
              <a:rPr lang="fr-FR" sz="1400" dirty="0" err="1"/>
              <a:t>diploma</a:t>
            </a:r>
            <a:endParaRPr lang="fr-FR" sz="1400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DAEA3266-DEE9-419C-8BA4-3268CA7DA3EA}"/>
              </a:ext>
            </a:extLst>
          </p:cNvPr>
          <p:cNvSpPr txBox="1"/>
          <p:nvPr/>
        </p:nvSpPr>
        <p:spPr>
          <a:xfrm>
            <a:off x="3197781" y="952134"/>
            <a:ext cx="168811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president of the jury submits the original </a:t>
            </a:r>
            <a:r>
              <a:rPr lang="en-US" sz="1400" dirty="0" err="1"/>
              <a:t>defence</a:t>
            </a:r>
            <a:r>
              <a:rPr lang="en-US" sz="1400" dirty="0"/>
              <a:t> documents</a:t>
            </a:r>
            <a:endParaRPr lang="fr-FR" sz="1400" dirty="0"/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5FC0F860-42C0-4198-BD9C-615EAE50A468}"/>
              </a:ext>
            </a:extLst>
          </p:cNvPr>
          <p:cNvSpPr txBox="1"/>
          <p:nvPr/>
        </p:nvSpPr>
        <p:spPr>
          <a:xfrm>
            <a:off x="5458562" y="5271327"/>
            <a:ext cx="2159859" cy="1169551"/>
          </a:xfrm>
          <a:prstGeom prst="rect">
            <a:avLst/>
          </a:prstGeom>
          <a:ln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University Library allocates the national thesis number and manages the dissemination of my thesis.</a:t>
            </a:r>
            <a:endParaRPr lang="fr-FR" sz="1400" dirty="0"/>
          </a:p>
        </p:txBody>
      </p:sp>
      <p:cxnSp>
        <p:nvCxnSpPr>
          <p:cNvPr id="3" name="Connecteur droit avec flèche 2"/>
          <p:cNvCxnSpPr>
            <a:stCxn id="16" idx="3"/>
            <a:endCxn id="38" idx="1"/>
          </p:cNvCxnSpPr>
          <p:nvPr/>
        </p:nvCxnSpPr>
        <p:spPr>
          <a:xfrm>
            <a:off x="4747799" y="4540498"/>
            <a:ext cx="710763" cy="1315605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>
            <a:stCxn id="46" idx="6"/>
            <a:endCxn id="16" idx="1"/>
          </p:cNvCxnSpPr>
          <p:nvPr/>
        </p:nvCxnSpPr>
        <p:spPr>
          <a:xfrm>
            <a:off x="1351565" y="2974322"/>
            <a:ext cx="1846217" cy="1566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Ellipse 45"/>
          <p:cNvSpPr/>
          <p:nvPr/>
        </p:nvSpPr>
        <p:spPr>
          <a:xfrm>
            <a:off x="180791" y="2400726"/>
            <a:ext cx="1170774" cy="11471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err="1">
                <a:solidFill>
                  <a:schemeClr val="tx1"/>
                </a:solidFill>
              </a:rPr>
              <a:t>Defence</a:t>
            </a:r>
            <a:endParaRPr lang="fr-FR" sz="1050" dirty="0">
              <a:solidFill>
                <a:schemeClr val="tx1"/>
              </a:solidFill>
            </a:endParaRPr>
          </a:p>
        </p:txBody>
      </p:sp>
      <p:cxnSp>
        <p:nvCxnSpPr>
          <p:cNvPr id="52" name="Connecteur droit avec flèche 51"/>
          <p:cNvCxnSpPr>
            <a:stCxn id="46" idx="6"/>
            <a:endCxn id="28" idx="1"/>
          </p:cNvCxnSpPr>
          <p:nvPr/>
        </p:nvCxnSpPr>
        <p:spPr>
          <a:xfrm flipV="1">
            <a:off x="1351565" y="1429188"/>
            <a:ext cx="1846216" cy="1545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endCxn id="17" idx="0"/>
          </p:cNvCxnSpPr>
          <p:nvPr/>
        </p:nvCxnSpPr>
        <p:spPr>
          <a:xfrm>
            <a:off x="10771514" y="2119357"/>
            <a:ext cx="0" cy="1428561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0" y="258976"/>
            <a:ext cx="389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Defence</a:t>
            </a:r>
            <a:r>
              <a:rPr lang="fr-FR" b="1" dirty="0"/>
              <a:t> (3/3)</a:t>
            </a:r>
          </a:p>
        </p:txBody>
      </p:sp>
      <p:cxnSp>
        <p:nvCxnSpPr>
          <p:cNvPr id="88" name="Connecteur droit avec flèche 87"/>
          <p:cNvCxnSpPr>
            <a:stCxn id="28" idx="3"/>
            <a:endCxn id="15" idx="1"/>
          </p:cNvCxnSpPr>
          <p:nvPr/>
        </p:nvCxnSpPr>
        <p:spPr>
          <a:xfrm>
            <a:off x="4885899" y="1429188"/>
            <a:ext cx="49933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Espace réservé du contenu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t="79245" b="1"/>
          <a:stretch/>
        </p:blipFill>
        <p:spPr>
          <a:xfrm>
            <a:off x="0" y="-4"/>
            <a:ext cx="12192000" cy="264571"/>
          </a:xfrm>
          <a:prstGeom prst="rect">
            <a:avLst/>
          </a:prstGeom>
        </p:spPr>
      </p:pic>
      <p:sp>
        <p:nvSpPr>
          <p:cNvPr id="39" name="ZoneTexte 38">
            <a:extLst>
              <a:ext uri="{FF2B5EF4-FFF2-40B4-BE49-F238E27FC236}">
                <a16:creationId xmlns:a16="http://schemas.microsoft.com/office/drawing/2014/main" id="{5FC0F860-42C0-4198-BD9C-615EAE50A468}"/>
              </a:ext>
            </a:extLst>
          </p:cNvPr>
          <p:cNvSpPr txBox="1"/>
          <p:nvPr/>
        </p:nvSpPr>
        <p:spPr>
          <a:xfrm>
            <a:off x="5458561" y="3118772"/>
            <a:ext cx="2159859" cy="1384995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president of the jury (in the case of major corrections) or my thesis supervisor (in the case of minor corrections) checks my manuscript</a:t>
            </a:r>
            <a:endParaRPr lang="fr-FR" sz="1400" dirty="0"/>
          </a:p>
        </p:txBody>
      </p:sp>
      <p:cxnSp>
        <p:nvCxnSpPr>
          <p:cNvPr id="21" name="Connecteur droit avec flèche 20"/>
          <p:cNvCxnSpPr>
            <a:stCxn id="16" idx="3"/>
            <a:endCxn id="39" idx="1"/>
          </p:cNvCxnSpPr>
          <p:nvPr/>
        </p:nvCxnSpPr>
        <p:spPr>
          <a:xfrm flipV="1">
            <a:off x="4747799" y="3811270"/>
            <a:ext cx="710762" cy="729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39" idx="3"/>
            <a:endCxn id="17" idx="1"/>
          </p:cNvCxnSpPr>
          <p:nvPr/>
        </p:nvCxnSpPr>
        <p:spPr>
          <a:xfrm flipV="1">
            <a:off x="7618420" y="3809528"/>
            <a:ext cx="2260779" cy="1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38" idx="3"/>
            <a:endCxn id="17" idx="1"/>
          </p:cNvCxnSpPr>
          <p:nvPr/>
        </p:nvCxnSpPr>
        <p:spPr>
          <a:xfrm flipV="1">
            <a:off x="7618421" y="3809528"/>
            <a:ext cx="2260778" cy="2046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2973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355</Words>
  <Application>Microsoft Office PowerPoint</Application>
  <PresentationFormat>Grand écran</PresentationFormat>
  <Paragraphs>25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UBFC</dc:creator>
  <cp:lastModifiedBy>Dominique DD. DETOT</cp:lastModifiedBy>
  <cp:revision>7</cp:revision>
  <dcterms:created xsi:type="dcterms:W3CDTF">2021-07-01T10:24:13Z</dcterms:created>
  <dcterms:modified xsi:type="dcterms:W3CDTF">2024-01-31T08:06:13Z</dcterms:modified>
</cp:coreProperties>
</file>